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IBM Plex Sans Medium" panose="020F0502020204030204" pitchFamily="34" charset="0"/>
      <p:regular r:id="rId11"/>
    </p:embeddedFont>
    <p:embeddedFont>
      <p:font typeface="Roboto" panose="02000000000000000000" pitchFamily="2" charset="0"/>
      <p:regular r:id="rId12"/>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9" d="100"/>
          <a:sy n="79" d="100"/>
        </p:scale>
        <p:origin x="82"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262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28624"/>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PayCoin IC: Secure RlUSD Transactions on the Go</a:t>
            </a:r>
            <a:endParaRPr lang="en-US" sz="4450" dirty="0"/>
          </a:p>
        </p:txBody>
      </p:sp>
      <p:sp>
        <p:nvSpPr>
          <p:cNvPr id="4" name="Text 1"/>
          <p:cNvSpPr/>
          <p:nvPr/>
        </p:nvSpPr>
        <p:spPr>
          <a:xfrm>
            <a:off x="793790" y="408634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PayCoin IC is a web mobile interface designed for secure and easy cryptocurrency transactions. Focused on the RLUSD stablecoin on the XRPL blockchain, our solution prioritizes user experience and accessibility. We aim to streamline transactions via QR code scanning for seamless mobile use.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24840"/>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The XRPL Blockchain: Powering Our Payment Solution</a:t>
            </a:r>
            <a:endParaRPr lang="en-US" sz="4450" dirty="0"/>
          </a:p>
        </p:txBody>
      </p:sp>
      <p:sp>
        <p:nvSpPr>
          <p:cNvPr id="4" name="Text 1"/>
          <p:cNvSpPr/>
          <p:nvPr/>
        </p:nvSpPr>
        <p:spPr>
          <a:xfrm>
            <a:off x="6280190" y="3091339"/>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XRPL offers speed, security, and scalability, ideal for financial applications. Its eco-friendly consensus mechanism is energy-efficient and it provides the robust infrastructure for secure RLUSD transactions. PayCoin IC leverages XRPL's capabilities for optimal performance and reliability.</a:t>
            </a:r>
            <a:endParaRPr lang="en-US" sz="1750" dirty="0"/>
          </a:p>
        </p:txBody>
      </p:sp>
      <p:sp>
        <p:nvSpPr>
          <p:cNvPr id="5" name="Shape 2"/>
          <p:cNvSpPr/>
          <p:nvPr/>
        </p:nvSpPr>
        <p:spPr>
          <a:xfrm>
            <a:off x="6280190" y="5053251"/>
            <a:ext cx="510302" cy="510302"/>
          </a:xfrm>
          <a:prstGeom prst="roundRect">
            <a:avLst>
              <a:gd name="adj" fmla="val 6667"/>
            </a:avLst>
          </a:prstGeom>
          <a:solidFill>
            <a:srgbClr val="484B51"/>
          </a:solidFill>
          <a:ln/>
        </p:spPr>
        <p:txBody>
          <a:bodyPr/>
          <a:lstStyle/>
          <a:p>
            <a:endParaRPr lang="fr-BE"/>
          </a:p>
        </p:txBody>
      </p:sp>
      <p:sp>
        <p:nvSpPr>
          <p:cNvPr id="6" name="Text 3"/>
          <p:cNvSpPr/>
          <p:nvPr/>
        </p:nvSpPr>
        <p:spPr>
          <a:xfrm>
            <a:off x="6433185" y="5138261"/>
            <a:ext cx="204192" cy="340281"/>
          </a:xfrm>
          <a:prstGeom prst="rect">
            <a:avLst/>
          </a:prstGeom>
          <a:noFill/>
          <a:ln/>
        </p:spPr>
        <p:txBody>
          <a:bodyPr wrap="none" lIns="0" tIns="0" rIns="0" bIns="0" rtlCol="0" anchor="t"/>
          <a:lstStyle/>
          <a:p>
            <a:pPr marL="0" indent="0" algn="ctr">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1</a:t>
            </a:r>
            <a:endParaRPr lang="en-US" sz="2650" dirty="0"/>
          </a:p>
        </p:txBody>
      </p:sp>
      <p:sp>
        <p:nvSpPr>
          <p:cNvPr id="7" name="Text 4"/>
          <p:cNvSpPr/>
          <p:nvPr/>
        </p:nvSpPr>
        <p:spPr>
          <a:xfrm>
            <a:off x="7017306" y="505325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Scalability</a:t>
            </a:r>
            <a:endParaRPr lang="en-US" sz="2200" dirty="0"/>
          </a:p>
        </p:txBody>
      </p:sp>
      <p:sp>
        <p:nvSpPr>
          <p:cNvPr id="8" name="Text 5"/>
          <p:cNvSpPr/>
          <p:nvPr/>
        </p:nvSpPr>
        <p:spPr>
          <a:xfrm>
            <a:off x="7017306" y="5543669"/>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Transaction with XRPor RlUSD</a:t>
            </a:r>
            <a:endParaRPr lang="en-US" sz="1750" dirty="0"/>
          </a:p>
        </p:txBody>
      </p:sp>
      <p:sp>
        <p:nvSpPr>
          <p:cNvPr id="9" name="Shape 6"/>
          <p:cNvSpPr/>
          <p:nvPr/>
        </p:nvSpPr>
        <p:spPr>
          <a:xfrm>
            <a:off x="10171867" y="5053251"/>
            <a:ext cx="510302" cy="510302"/>
          </a:xfrm>
          <a:prstGeom prst="roundRect">
            <a:avLst>
              <a:gd name="adj" fmla="val 6667"/>
            </a:avLst>
          </a:prstGeom>
          <a:solidFill>
            <a:srgbClr val="484B51"/>
          </a:solidFill>
          <a:ln/>
        </p:spPr>
        <p:txBody>
          <a:bodyPr/>
          <a:lstStyle/>
          <a:p>
            <a:endParaRPr lang="fr-BE"/>
          </a:p>
        </p:txBody>
      </p:sp>
      <p:sp>
        <p:nvSpPr>
          <p:cNvPr id="10" name="Text 7"/>
          <p:cNvSpPr/>
          <p:nvPr/>
        </p:nvSpPr>
        <p:spPr>
          <a:xfrm>
            <a:off x="10324862" y="5138261"/>
            <a:ext cx="204192" cy="340281"/>
          </a:xfrm>
          <a:prstGeom prst="rect">
            <a:avLst/>
          </a:prstGeom>
          <a:noFill/>
          <a:ln/>
        </p:spPr>
        <p:txBody>
          <a:bodyPr wrap="none" lIns="0" tIns="0" rIns="0" bIns="0" rtlCol="0" anchor="t"/>
          <a:lstStyle/>
          <a:p>
            <a:pPr marL="0" indent="0" algn="ctr">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2</a:t>
            </a:r>
            <a:endParaRPr lang="en-US" sz="2650" dirty="0"/>
          </a:p>
        </p:txBody>
      </p:sp>
      <p:sp>
        <p:nvSpPr>
          <p:cNvPr id="11" name="Text 8"/>
          <p:cNvSpPr/>
          <p:nvPr/>
        </p:nvSpPr>
        <p:spPr>
          <a:xfrm>
            <a:off x="10908983" y="505325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Security</a:t>
            </a:r>
            <a:endParaRPr lang="en-US" sz="2200" dirty="0"/>
          </a:p>
        </p:txBody>
      </p:sp>
      <p:sp>
        <p:nvSpPr>
          <p:cNvPr id="12" name="Text 9"/>
          <p:cNvSpPr/>
          <p:nvPr/>
        </p:nvSpPr>
        <p:spPr>
          <a:xfrm>
            <a:off x="10908983" y="5543669"/>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Protects against fraud and hacking.</a:t>
            </a:r>
            <a:endParaRPr lang="en-US" sz="1750" dirty="0"/>
          </a:p>
        </p:txBody>
      </p:sp>
      <p:sp>
        <p:nvSpPr>
          <p:cNvPr id="13" name="Shape 10"/>
          <p:cNvSpPr/>
          <p:nvPr/>
        </p:nvSpPr>
        <p:spPr>
          <a:xfrm>
            <a:off x="6280190" y="6751439"/>
            <a:ext cx="510302" cy="510302"/>
          </a:xfrm>
          <a:prstGeom prst="roundRect">
            <a:avLst>
              <a:gd name="adj" fmla="val 6667"/>
            </a:avLst>
          </a:prstGeom>
          <a:solidFill>
            <a:srgbClr val="484B51"/>
          </a:solidFill>
          <a:ln/>
        </p:spPr>
        <p:txBody>
          <a:bodyPr/>
          <a:lstStyle/>
          <a:p>
            <a:endParaRPr lang="fr-BE"/>
          </a:p>
        </p:txBody>
      </p:sp>
      <p:sp>
        <p:nvSpPr>
          <p:cNvPr id="14" name="Text 11"/>
          <p:cNvSpPr/>
          <p:nvPr/>
        </p:nvSpPr>
        <p:spPr>
          <a:xfrm>
            <a:off x="6433185" y="6836450"/>
            <a:ext cx="204192" cy="340281"/>
          </a:xfrm>
          <a:prstGeom prst="rect">
            <a:avLst/>
          </a:prstGeom>
          <a:noFill/>
          <a:ln/>
        </p:spPr>
        <p:txBody>
          <a:bodyPr wrap="none" lIns="0" tIns="0" rIns="0" bIns="0" rtlCol="0" anchor="t"/>
          <a:lstStyle/>
          <a:p>
            <a:pPr marL="0" indent="0" algn="ctr">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3</a:t>
            </a:r>
            <a:endParaRPr lang="en-US" sz="2650" dirty="0"/>
          </a:p>
        </p:txBody>
      </p:sp>
      <p:sp>
        <p:nvSpPr>
          <p:cNvPr id="15" name="Text 12"/>
          <p:cNvSpPr/>
          <p:nvPr/>
        </p:nvSpPr>
        <p:spPr>
          <a:xfrm>
            <a:off x="7017306" y="675143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Efficiency</a:t>
            </a:r>
            <a:endParaRPr lang="en-US" sz="2200" dirty="0"/>
          </a:p>
        </p:txBody>
      </p:sp>
      <p:sp>
        <p:nvSpPr>
          <p:cNvPr id="16" name="Text 13"/>
          <p:cNvSpPr/>
          <p:nvPr/>
        </p:nvSpPr>
        <p:spPr>
          <a:xfrm>
            <a:off x="7017306" y="7241858"/>
            <a:ext cx="6819305"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Handles high transaction volumes.</a:t>
            </a:r>
            <a:endParaRPr lang="en-US" sz="1750" dirty="0"/>
          </a:p>
        </p:txBody>
      </p:sp>
      <p:pic>
        <p:nvPicPr>
          <p:cNvPr id="18" name="Image 17">
            <a:extLst>
              <a:ext uri="{FF2B5EF4-FFF2-40B4-BE49-F238E27FC236}">
                <a16:creationId xmlns:a16="http://schemas.microsoft.com/office/drawing/2014/main" id="{BECCD520-BC54-ABCF-68E3-C04A634B77BD}"/>
              </a:ext>
            </a:extLst>
          </p:cNvPr>
          <p:cNvPicPr>
            <a:picLocks noChangeAspect="1"/>
          </p:cNvPicPr>
          <p:nvPr/>
        </p:nvPicPr>
        <p:blipFill>
          <a:blip r:embed="rId4"/>
          <a:stretch>
            <a:fillRect/>
          </a:stretch>
        </p:blipFill>
        <p:spPr>
          <a:xfrm>
            <a:off x="12629871" y="7675066"/>
            <a:ext cx="2000529" cy="4286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01033"/>
            <a:ext cx="8804077"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Introducing the RLUSD Stablecoin</a:t>
            </a:r>
            <a:endParaRPr lang="en-US" sz="4450" dirty="0"/>
          </a:p>
        </p:txBody>
      </p:sp>
      <p:sp>
        <p:nvSpPr>
          <p:cNvPr id="4" name="Text 1"/>
          <p:cNvSpPr/>
          <p:nvPr/>
        </p:nvSpPr>
        <p:spPr>
          <a:xfrm>
            <a:off x="793790" y="4549973"/>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RLUSD is a stablecoin pegged to the US dollar on the XRPL. This minimizes volatility and ensures predictable transaction values. RLUSD offers a reliable medium for digital payments. PayCoin IC uses RLUSD to provide stability to users in their daily transactions.</a:t>
            </a:r>
            <a:endParaRPr lang="en-US" sz="1750" dirty="0"/>
          </a:p>
        </p:txBody>
      </p:sp>
      <p:sp>
        <p:nvSpPr>
          <p:cNvPr id="5" name="Shape 2"/>
          <p:cNvSpPr/>
          <p:nvPr/>
        </p:nvSpPr>
        <p:spPr>
          <a:xfrm>
            <a:off x="793790" y="5893832"/>
            <a:ext cx="4196358" cy="1669852"/>
          </a:xfrm>
          <a:prstGeom prst="roundRect">
            <a:avLst>
              <a:gd name="adj" fmla="val 2038"/>
            </a:avLst>
          </a:prstGeom>
          <a:solidFill>
            <a:srgbClr val="484B51"/>
          </a:solidFill>
          <a:ln/>
        </p:spPr>
        <p:txBody>
          <a:bodyPr/>
          <a:lstStyle/>
          <a:p>
            <a:endParaRPr lang="fr-BE"/>
          </a:p>
        </p:txBody>
      </p:sp>
      <p:sp>
        <p:nvSpPr>
          <p:cNvPr id="6" name="Text 3"/>
          <p:cNvSpPr/>
          <p:nvPr/>
        </p:nvSpPr>
        <p:spPr>
          <a:xfrm>
            <a:off x="1020604" y="612064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Stability</a:t>
            </a:r>
            <a:endParaRPr lang="en-US" sz="2200" dirty="0"/>
          </a:p>
        </p:txBody>
      </p:sp>
      <p:sp>
        <p:nvSpPr>
          <p:cNvPr id="7" name="Text 4"/>
          <p:cNvSpPr/>
          <p:nvPr/>
        </p:nvSpPr>
        <p:spPr>
          <a:xfrm>
            <a:off x="1020604" y="6611064"/>
            <a:ext cx="3742730" cy="725805"/>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Pegged to the US dollar for price stability.</a:t>
            </a:r>
            <a:endParaRPr lang="en-US" sz="1750" dirty="0"/>
          </a:p>
        </p:txBody>
      </p:sp>
      <p:sp>
        <p:nvSpPr>
          <p:cNvPr id="8" name="Shape 5"/>
          <p:cNvSpPr/>
          <p:nvPr/>
        </p:nvSpPr>
        <p:spPr>
          <a:xfrm>
            <a:off x="5216962" y="5893832"/>
            <a:ext cx="4196358" cy="1669852"/>
          </a:xfrm>
          <a:prstGeom prst="roundRect">
            <a:avLst>
              <a:gd name="adj" fmla="val 2038"/>
            </a:avLst>
          </a:prstGeom>
          <a:solidFill>
            <a:srgbClr val="484B51"/>
          </a:solidFill>
          <a:ln/>
        </p:spPr>
        <p:txBody>
          <a:bodyPr/>
          <a:lstStyle/>
          <a:p>
            <a:endParaRPr lang="fr-BE"/>
          </a:p>
        </p:txBody>
      </p:sp>
      <p:sp>
        <p:nvSpPr>
          <p:cNvPr id="9" name="Text 6"/>
          <p:cNvSpPr/>
          <p:nvPr/>
        </p:nvSpPr>
        <p:spPr>
          <a:xfrm>
            <a:off x="5443776" y="612064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Liquidity</a:t>
            </a:r>
            <a:endParaRPr lang="en-US" sz="2200" dirty="0"/>
          </a:p>
        </p:txBody>
      </p:sp>
      <p:sp>
        <p:nvSpPr>
          <p:cNvPr id="10" name="Text 7"/>
          <p:cNvSpPr/>
          <p:nvPr/>
        </p:nvSpPr>
        <p:spPr>
          <a:xfrm>
            <a:off x="5443776" y="6611064"/>
            <a:ext cx="3742730" cy="725805"/>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Easily convertible to other cryptocurrencies or fiat.</a:t>
            </a:r>
            <a:endParaRPr lang="en-US" sz="1750" dirty="0"/>
          </a:p>
        </p:txBody>
      </p:sp>
      <p:sp>
        <p:nvSpPr>
          <p:cNvPr id="11" name="Shape 8"/>
          <p:cNvSpPr/>
          <p:nvPr/>
        </p:nvSpPr>
        <p:spPr>
          <a:xfrm>
            <a:off x="9640133" y="5893832"/>
            <a:ext cx="4196358" cy="1669852"/>
          </a:xfrm>
          <a:prstGeom prst="roundRect">
            <a:avLst>
              <a:gd name="adj" fmla="val 2038"/>
            </a:avLst>
          </a:prstGeom>
          <a:solidFill>
            <a:srgbClr val="484B51"/>
          </a:solidFill>
          <a:ln/>
        </p:spPr>
        <p:txBody>
          <a:bodyPr/>
          <a:lstStyle/>
          <a:p>
            <a:endParaRPr lang="fr-BE"/>
          </a:p>
        </p:txBody>
      </p:sp>
      <p:sp>
        <p:nvSpPr>
          <p:cNvPr id="12" name="Text 9"/>
          <p:cNvSpPr/>
          <p:nvPr/>
        </p:nvSpPr>
        <p:spPr>
          <a:xfrm>
            <a:off x="9866948" y="612064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Accessibility</a:t>
            </a:r>
            <a:endParaRPr lang="en-US" sz="2200" dirty="0"/>
          </a:p>
        </p:txBody>
      </p:sp>
      <p:sp>
        <p:nvSpPr>
          <p:cNvPr id="13" name="Text 10"/>
          <p:cNvSpPr/>
          <p:nvPr/>
        </p:nvSpPr>
        <p:spPr>
          <a:xfrm>
            <a:off x="9866948" y="6611064"/>
            <a:ext cx="3742730"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Low barriers to entry for new users.</a:t>
            </a:r>
            <a:endParaRPr lang="en-US" sz="1750" dirty="0"/>
          </a:p>
        </p:txBody>
      </p:sp>
      <p:pic>
        <p:nvPicPr>
          <p:cNvPr id="15" name="Image 14">
            <a:extLst>
              <a:ext uri="{FF2B5EF4-FFF2-40B4-BE49-F238E27FC236}">
                <a16:creationId xmlns:a16="http://schemas.microsoft.com/office/drawing/2014/main" id="{371CF988-B874-DDE8-286A-A2E6F3ABF718}"/>
              </a:ext>
            </a:extLst>
          </p:cNvPr>
          <p:cNvPicPr>
            <a:picLocks noChangeAspect="1"/>
          </p:cNvPicPr>
          <p:nvPr/>
        </p:nvPicPr>
        <p:blipFill>
          <a:blip r:embed="rId4"/>
          <a:stretch>
            <a:fillRect/>
          </a:stretch>
        </p:blipFill>
        <p:spPr>
          <a:xfrm>
            <a:off x="12600688" y="7699772"/>
            <a:ext cx="2000529" cy="4286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862"/>
          </a:xfrm>
          <a:prstGeom prst="rect">
            <a:avLst/>
          </a:prstGeom>
        </p:spPr>
      </p:pic>
      <p:sp>
        <p:nvSpPr>
          <p:cNvPr id="3" name="Text 0"/>
          <p:cNvSpPr/>
          <p:nvPr/>
        </p:nvSpPr>
        <p:spPr>
          <a:xfrm>
            <a:off x="6205657" y="565071"/>
            <a:ext cx="7705487" cy="1284208"/>
          </a:xfrm>
          <a:prstGeom prst="rect">
            <a:avLst/>
          </a:prstGeom>
          <a:noFill/>
          <a:ln/>
        </p:spPr>
        <p:txBody>
          <a:bodyPr wrap="square" lIns="0" tIns="0" rIns="0" bIns="0" rtlCol="0" anchor="t"/>
          <a:lstStyle/>
          <a:p>
            <a:pPr marL="0" indent="0">
              <a:lnSpc>
                <a:spcPts val="5050"/>
              </a:lnSpc>
              <a:buNone/>
            </a:pPr>
            <a:r>
              <a:rPr lang="en-US" sz="4000" dirty="0">
                <a:solidFill>
                  <a:srgbClr val="F3F3F2"/>
                </a:solidFill>
                <a:latin typeface="IBM Plex Sans Medium" pitchFamily="34" charset="0"/>
                <a:ea typeface="IBM Plex Sans Medium" pitchFamily="34" charset="-122"/>
                <a:cs typeface="IBM Plex Sans Medium" pitchFamily="34" charset="-120"/>
              </a:rPr>
              <a:t>Effortless Transactions with QR Code Scanning</a:t>
            </a:r>
            <a:endParaRPr lang="en-US" sz="4000" dirty="0"/>
          </a:p>
        </p:txBody>
      </p:sp>
      <p:sp>
        <p:nvSpPr>
          <p:cNvPr id="4" name="Text 1"/>
          <p:cNvSpPr/>
          <p:nvPr/>
        </p:nvSpPr>
        <p:spPr>
          <a:xfrm>
            <a:off x="6205657" y="2157532"/>
            <a:ext cx="7705487" cy="1314926"/>
          </a:xfrm>
          <a:prstGeom prst="rect">
            <a:avLst/>
          </a:prstGeom>
          <a:noFill/>
          <a:ln/>
        </p:spPr>
        <p:txBody>
          <a:bodyPr wrap="square" lIns="0" tIns="0" rIns="0" bIns="0" rtlCol="0" anchor="t"/>
          <a:lstStyle/>
          <a:p>
            <a:pPr marL="0" indent="0">
              <a:lnSpc>
                <a:spcPts val="2550"/>
              </a:lnSpc>
              <a:buNone/>
            </a:pPr>
            <a:r>
              <a:rPr lang="en-US" sz="1600" dirty="0">
                <a:solidFill>
                  <a:srgbClr val="D4D4D1"/>
                </a:solidFill>
                <a:latin typeface="Roboto" pitchFamily="34" charset="0"/>
                <a:ea typeface="Roboto" pitchFamily="34" charset="-122"/>
                <a:cs typeface="Roboto" pitchFamily="34" charset="-120"/>
              </a:rPr>
              <a:t>QR codes streamline payment, eliminating manual address entry. Users can initiate transactions instantly by scanning a QR code. This reduces errors and accelerates the payment process. PayCoin IC uses QR code scanning to make transactions simpler.</a:t>
            </a:r>
            <a:endParaRPr lang="en-US" sz="1600" dirty="0"/>
          </a:p>
        </p:txBody>
      </p:sp>
      <p:sp>
        <p:nvSpPr>
          <p:cNvPr id="5" name="Shape 2"/>
          <p:cNvSpPr/>
          <p:nvPr/>
        </p:nvSpPr>
        <p:spPr>
          <a:xfrm>
            <a:off x="6502479" y="3703558"/>
            <a:ext cx="22860" cy="3963233"/>
          </a:xfrm>
          <a:prstGeom prst="roundRect">
            <a:avLst>
              <a:gd name="adj" fmla="val 134852"/>
            </a:avLst>
          </a:prstGeom>
          <a:solidFill>
            <a:srgbClr val="61646A"/>
          </a:solidFill>
          <a:ln/>
        </p:spPr>
        <p:txBody>
          <a:bodyPr/>
          <a:lstStyle/>
          <a:p>
            <a:endParaRPr lang="fr-BE"/>
          </a:p>
        </p:txBody>
      </p:sp>
      <p:sp>
        <p:nvSpPr>
          <p:cNvPr id="6" name="Shape 3"/>
          <p:cNvSpPr/>
          <p:nvPr/>
        </p:nvSpPr>
        <p:spPr>
          <a:xfrm>
            <a:off x="6722209" y="4154329"/>
            <a:ext cx="719257" cy="22860"/>
          </a:xfrm>
          <a:prstGeom prst="roundRect">
            <a:avLst>
              <a:gd name="adj" fmla="val 134852"/>
            </a:avLst>
          </a:prstGeom>
          <a:solidFill>
            <a:srgbClr val="61646A"/>
          </a:solidFill>
          <a:ln/>
        </p:spPr>
        <p:txBody>
          <a:bodyPr/>
          <a:lstStyle/>
          <a:p>
            <a:endParaRPr lang="fr-BE"/>
          </a:p>
        </p:txBody>
      </p:sp>
      <p:sp>
        <p:nvSpPr>
          <p:cNvPr id="7" name="Shape 4"/>
          <p:cNvSpPr/>
          <p:nvPr/>
        </p:nvSpPr>
        <p:spPr>
          <a:xfrm>
            <a:off x="6282750" y="3934658"/>
            <a:ext cx="462320" cy="462320"/>
          </a:xfrm>
          <a:prstGeom prst="roundRect">
            <a:avLst>
              <a:gd name="adj" fmla="val 6668"/>
            </a:avLst>
          </a:prstGeom>
          <a:solidFill>
            <a:srgbClr val="484B51"/>
          </a:solidFill>
          <a:ln/>
        </p:spPr>
        <p:txBody>
          <a:bodyPr/>
          <a:lstStyle/>
          <a:p>
            <a:endParaRPr lang="fr-BE"/>
          </a:p>
        </p:txBody>
      </p:sp>
      <p:sp>
        <p:nvSpPr>
          <p:cNvPr id="8" name="Text 5"/>
          <p:cNvSpPr/>
          <p:nvPr/>
        </p:nvSpPr>
        <p:spPr>
          <a:xfrm>
            <a:off x="6421457" y="4011692"/>
            <a:ext cx="184904" cy="308253"/>
          </a:xfrm>
          <a:prstGeom prst="rect">
            <a:avLst/>
          </a:prstGeom>
          <a:noFill/>
          <a:ln/>
        </p:spPr>
        <p:txBody>
          <a:bodyPr wrap="none" lIns="0" tIns="0" rIns="0" bIns="0" rtlCol="0" anchor="t"/>
          <a:lstStyle/>
          <a:p>
            <a:pPr marL="0" indent="0" algn="ctr">
              <a:lnSpc>
                <a:spcPts val="2400"/>
              </a:lnSpc>
              <a:buNone/>
            </a:pPr>
            <a:r>
              <a:rPr lang="en-US" sz="2400" dirty="0">
                <a:solidFill>
                  <a:srgbClr val="D4D4D1"/>
                </a:solidFill>
                <a:latin typeface="IBM Plex Sans Medium" pitchFamily="34" charset="0"/>
                <a:ea typeface="IBM Plex Sans Medium" pitchFamily="34" charset="-122"/>
                <a:cs typeface="IBM Plex Sans Medium" pitchFamily="34" charset="-120"/>
              </a:rPr>
              <a:t>1</a:t>
            </a:r>
            <a:endParaRPr lang="en-US" sz="2400" dirty="0"/>
          </a:p>
        </p:txBody>
      </p:sp>
      <p:sp>
        <p:nvSpPr>
          <p:cNvPr id="9" name="Text 6"/>
          <p:cNvSpPr/>
          <p:nvPr/>
        </p:nvSpPr>
        <p:spPr>
          <a:xfrm>
            <a:off x="7644170" y="3909060"/>
            <a:ext cx="2568893" cy="321112"/>
          </a:xfrm>
          <a:prstGeom prst="rect">
            <a:avLst/>
          </a:prstGeom>
          <a:noFill/>
          <a:ln/>
        </p:spPr>
        <p:txBody>
          <a:bodyPr wrap="none" lIns="0" tIns="0" rIns="0" bIns="0" rtlCol="0" anchor="t"/>
          <a:lstStyle/>
          <a:p>
            <a:pPr marL="0" indent="0" algn="l">
              <a:lnSpc>
                <a:spcPts val="2500"/>
              </a:lnSpc>
              <a:buNone/>
            </a:pPr>
            <a:r>
              <a:rPr lang="en-US" sz="2000" dirty="0">
                <a:solidFill>
                  <a:srgbClr val="D4D4D1"/>
                </a:solidFill>
                <a:latin typeface="IBM Plex Sans Medium" pitchFamily="34" charset="0"/>
                <a:ea typeface="IBM Plex Sans Medium" pitchFamily="34" charset="-122"/>
                <a:cs typeface="IBM Plex Sans Medium" pitchFamily="34" charset="-120"/>
              </a:rPr>
              <a:t>Scan</a:t>
            </a:r>
            <a:endParaRPr lang="en-US" sz="2000" dirty="0"/>
          </a:p>
        </p:txBody>
      </p:sp>
      <p:sp>
        <p:nvSpPr>
          <p:cNvPr id="10" name="Text 7"/>
          <p:cNvSpPr/>
          <p:nvPr/>
        </p:nvSpPr>
        <p:spPr>
          <a:xfrm>
            <a:off x="7644170" y="4353401"/>
            <a:ext cx="6266974" cy="328732"/>
          </a:xfrm>
          <a:prstGeom prst="rect">
            <a:avLst/>
          </a:prstGeom>
          <a:noFill/>
          <a:ln/>
        </p:spPr>
        <p:txBody>
          <a:bodyPr wrap="none" lIns="0" tIns="0" rIns="0" bIns="0" rtlCol="0" anchor="t"/>
          <a:lstStyle/>
          <a:p>
            <a:pPr marL="0" indent="0" algn="l">
              <a:lnSpc>
                <a:spcPts val="2550"/>
              </a:lnSpc>
              <a:buNone/>
            </a:pPr>
            <a:r>
              <a:rPr lang="en-US" sz="1600" dirty="0">
                <a:solidFill>
                  <a:srgbClr val="D4D4D1"/>
                </a:solidFill>
                <a:latin typeface="Roboto" pitchFamily="34" charset="0"/>
                <a:ea typeface="Roboto" pitchFamily="34" charset="-122"/>
                <a:cs typeface="Roboto" pitchFamily="34" charset="-120"/>
              </a:rPr>
              <a:t>Scan the QR code with your device.</a:t>
            </a:r>
            <a:endParaRPr lang="en-US" sz="1600" dirty="0"/>
          </a:p>
        </p:txBody>
      </p:sp>
      <p:sp>
        <p:nvSpPr>
          <p:cNvPr id="11" name="Shape 8"/>
          <p:cNvSpPr/>
          <p:nvPr/>
        </p:nvSpPr>
        <p:spPr>
          <a:xfrm>
            <a:off x="6722209" y="5543907"/>
            <a:ext cx="719257" cy="22860"/>
          </a:xfrm>
          <a:prstGeom prst="roundRect">
            <a:avLst>
              <a:gd name="adj" fmla="val 134852"/>
            </a:avLst>
          </a:prstGeom>
          <a:solidFill>
            <a:srgbClr val="61646A"/>
          </a:solidFill>
          <a:ln/>
        </p:spPr>
        <p:txBody>
          <a:bodyPr/>
          <a:lstStyle/>
          <a:p>
            <a:endParaRPr lang="fr-BE"/>
          </a:p>
        </p:txBody>
      </p:sp>
      <p:sp>
        <p:nvSpPr>
          <p:cNvPr id="12" name="Shape 9"/>
          <p:cNvSpPr/>
          <p:nvPr/>
        </p:nvSpPr>
        <p:spPr>
          <a:xfrm>
            <a:off x="6282750" y="5324237"/>
            <a:ext cx="462320" cy="462320"/>
          </a:xfrm>
          <a:prstGeom prst="roundRect">
            <a:avLst>
              <a:gd name="adj" fmla="val 6668"/>
            </a:avLst>
          </a:prstGeom>
          <a:solidFill>
            <a:srgbClr val="484B51"/>
          </a:solidFill>
          <a:ln/>
        </p:spPr>
        <p:txBody>
          <a:bodyPr/>
          <a:lstStyle/>
          <a:p>
            <a:endParaRPr lang="fr-BE"/>
          </a:p>
        </p:txBody>
      </p:sp>
      <p:sp>
        <p:nvSpPr>
          <p:cNvPr id="13" name="Text 10"/>
          <p:cNvSpPr/>
          <p:nvPr/>
        </p:nvSpPr>
        <p:spPr>
          <a:xfrm>
            <a:off x="6421457" y="5401270"/>
            <a:ext cx="184904" cy="308253"/>
          </a:xfrm>
          <a:prstGeom prst="rect">
            <a:avLst/>
          </a:prstGeom>
          <a:noFill/>
          <a:ln/>
        </p:spPr>
        <p:txBody>
          <a:bodyPr wrap="none" lIns="0" tIns="0" rIns="0" bIns="0" rtlCol="0" anchor="t"/>
          <a:lstStyle/>
          <a:p>
            <a:pPr marL="0" indent="0" algn="ctr">
              <a:lnSpc>
                <a:spcPts val="2400"/>
              </a:lnSpc>
              <a:buNone/>
            </a:pPr>
            <a:r>
              <a:rPr lang="en-US" sz="2400" dirty="0">
                <a:solidFill>
                  <a:srgbClr val="D4D4D1"/>
                </a:solidFill>
                <a:latin typeface="IBM Plex Sans Medium" pitchFamily="34" charset="0"/>
                <a:ea typeface="IBM Plex Sans Medium" pitchFamily="34" charset="-122"/>
                <a:cs typeface="IBM Plex Sans Medium" pitchFamily="34" charset="-120"/>
              </a:rPr>
              <a:t>2</a:t>
            </a:r>
            <a:endParaRPr lang="en-US" sz="2400" dirty="0"/>
          </a:p>
        </p:txBody>
      </p:sp>
      <p:sp>
        <p:nvSpPr>
          <p:cNvPr id="14" name="Text 11"/>
          <p:cNvSpPr/>
          <p:nvPr/>
        </p:nvSpPr>
        <p:spPr>
          <a:xfrm>
            <a:off x="7644170" y="5298638"/>
            <a:ext cx="2568893" cy="321112"/>
          </a:xfrm>
          <a:prstGeom prst="rect">
            <a:avLst/>
          </a:prstGeom>
          <a:noFill/>
          <a:ln/>
        </p:spPr>
        <p:txBody>
          <a:bodyPr wrap="none" lIns="0" tIns="0" rIns="0" bIns="0" rtlCol="0" anchor="t"/>
          <a:lstStyle/>
          <a:p>
            <a:pPr marL="0" indent="0" algn="l">
              <a:lnSpc>
                <a:spcPts val="2500"/>
              </a:lnSpc>
              <a:buNone/>
            </a:pPr>
            <a:r>
              <a:rPr lang="en-US" sz="2000" dirty="0">
                <a:solidFill>
                  <a:srgbClr val="D4D4D1"/>
                </a:solidFill>
                <a:latin typeface="IBM Plex Sans Medium" pitchFamily="34" charset="0"/>
                <a:ea typeface="IBM Plex Sans Medium" pitchFamily="34" charset="-122"/>
                <a:cs typeface="IBM Plex Sans Medium" pitchFamily="34" charset="-120"/>
              </a:rPr>
              <a:t>Confirm</a:t>
            </a:r>
            <a:endParaRPr lang="en-US" sz="2000" dirty="0"/>
          </a:p>
        </p:txBody>
      </p:sp>
      <p:sp>
        <p:nvSpPr>
          <p:cNvPr id="15" name="Text 12"/>
          <p:cNvSpPr/>
          <p:nvPr/>
        </p:nvSpPr>
        <p:spPr>
          <a:xfrm>
            <a:off x="7644170" y="5742980"/>
            <a:ext cx="6266974" cy="328732"/>
          </a:xfrm>
          <a:prstGeom prst="rect">
            <a:avLst/>
          </a:prstGeom>
          <a:noFill/>
          <a:ln/>
        </p:spPr>
        <p:txBody>
          <a:bodyPr wrap="none" lIns="0" tIns="0" rIns="0" bIns="0" rtlCol="0" anchor="t"/>
          <a:lstStyle/>
          <a:p>
            <a:pPr marL="0" indent="0" algn="l">
              <a:lnSpc>
                <a:spcPts val="2550"/>
              </a:lnSpc>
              <a:buNone/>
            </a:pPr>
            <a:r>
              <a:rPr lang="en-US" sz="1600" dirty="0">
                <a:solidFill>
                  <a:srgbClr val="D4D4D1"/>
                </a:solidFill>
                <a:latin typeface="Roboto" pitchFamily="34" charset="0"/>
                <a:ea typeface="Roboto" pitchFamily="34" charset="-122"/>
                <a:cs typeface="Roboto" pitchFamily="34" charset="-120"/>
              </a:rPr>
              <a:t>Verify the transaction details.</a:t>
            </a:r>
            <a:endParaRPr lang="en-US" sz="1600" dirty="0"/>
          </a:p>
        </p:txBody>
      </p:sp>
      <p:sp>
        <p:nvSpPr>
          <p:cNvPr id="16" name="Shape 13"/>
          <p:cNvSpPr/>
          <p:nvPr/>
        </p:nvSpPr>
        <p:spPr>
          <a:xfrm>
            <a:off x="6722209" y="6933486"/>
            <a:ext cx="719257" cy="22860"/>
          </a:xfrm>
          <a:prstGeom prst="roundRect">
            <a:avLst>
              <a:gd name="adj" fmla="val 134852"/>
            </a:avLst>
          </a:prstGeom>
          <a:solidFill>
            <a:srgbClr val="61646A"/>
          </a:solidFill>
          <a:ln/>
        </p:spPr>
        <p:txBody>
          <a:bodyPr/>
          <a:lstStyle/>
          <a:p>
            <a:endParaRPr lang="fr-BE"/>
          </a:p>
        </p:txBody>
      </p:sp>
      <p:sp>
        <p:nvSpPr>
          <p:cNvPr id="17" name="Shape 14"/>
          <p:cNvSpPr/>
          <p:nvPr/>
        </p:nvSpPr>
        <p:spPr>
          <a:xfrm>
            <a:off x="6282750" y="6713815"/>
            <a:ext cx="462320" cy="462320"/>
          </a:xfrm>
          <a:prstGeom prst="roundRect">
            <a:avLst>
              <a:gd name="adj" fmla="val 6668"/>
            </a:avLst>
          </a:prstGeom>
          <a:solidFill>
            <a:srgbClr val="484B51"/>
          </a:solidFill>
          <a:ln/>
        </p:spPr>
        <p:txBody>
          <a:bodyPr/>
          <a:lstStyle/>
          <a:p>
            <a:endParaRPr lang="fr-BE"/>
          </a:p>
        </p:txBody>
      </p:sp>
      <p:sp>
        <p:nvSpPr>
          <p:cNvPr id="18" name="Text 15"/>
          <p:cNvSpPr/>
          <p:nvPr/>
        </p:nvSpPr>
        <p:spPr>
          <a:xfrm>
            <a:off x="6421457" y="6790849"/>
            <a:ext cx="184904" cy="308253"/>
          </a:xfrm>
          <a:prstGeom prst="rect">
            <a:avLst/>
          </a:prstGeom>
          <a:noFill/>
          <a:ln/>
        </p:spPr>
        <p:txBody>
          <a:bodyPr wrap="none" lIns="0" tIns="0" rIns="0" bIns="0" rtlCol="0" anchor="t"/>
          <a:lstStyle/>
          <a:p>
            <a:pPr marL="0" indent="0" algn="ctr">
              <a:lnSpc>
                <a:spcPts val="2400"/>
              </a:lnSpc>
              <a:buNone/>
            </a:pPr>
            <a:r>
              <a:rPr lang="en-US" sz="2400" dirty="0">
                <a:solidFill>
                  <a:srgbClr val="D4D4D1"/>
                </a:solidFill>
                <a:latin typeface="IBM Plex Sans Medium" pitchFamily="34" charset="0"/>
                <a:ea typeface="IBM Plex Sans Medium" pitchFamily="34" charset="-122"/>
                <a:cs typeface="IBM Plex Sans Medium" pitchFamily="34" charset="-120"/>
              </a:rPr>
              <a:t>3</a:t>
            </a:r>
            <a:endParaRPr lang="en-US" sz="2400" dirty="0"/>
          </a:p>
        </p:txBody>
      </p:sp>
      <p:sp>
        <p:nvSpPr>
          <p:cNvPr id="19" name="Text 16"/>
          <p:cNvSpPr/>
          <p:nvPr/>
        </p:nvSpPr>
        <p:spPr>
          <a:xfrm>
            <a:off x="7644170" y="6688217"/>
            <a:ext cx="2568893" cy="321112"/>
          </a:xfrm>
          <a:prstGeom prst="rect">
            <a:avLst/>
          </a:prstGeom>
          <a:noFill/>
          <a:ln/>
        </p:spPr>
        <p:txBody>
          <a:bodyPr wrap="none" lIns="0" tIns="0" rIns="0" bIns="0" rtlCol="0" anchor="t"/>
          <a:lstStyle/>
          <a:p>
            <a:pPr marL="0" indent="0" algn="l">
              <a:lnSpc>
                <a:spcPts val="2500"/>
              </a:lnSpc>
              <a:buNone/>
            </a:pPr>
            <a:r>
              <a:rPr lang="en-US" sz="2000" dirty="0">
                <a:solidFill>
                  <a:srgbClr val="D4D4D1"/>
                </a:solidFill>
                <a:latin typeface="IBM Plex Sans Medium" pitchFamily="34" charset="0"/>
                <a:ea typeface="IBM Plex Sans Medium" pitchFamily="34" charset="-122"/>
                <a:cs typeface="IBM Plex Sans Medium" pitchFamily="34" charset="-120"/>
              </a:rPr>
              <a:t>Transact</a:t>
            </a:r>
            <a:endParaRPr lang="en-US" sz="2000" dirty="0"/>
          </a:p>
        </p:txBody>
      </p:sp>
      <p:sp>
        <p:nvSpPr>
          <p:cNvPr id="20" name="Text 17"/>
          <p:cNvSpPr/>
          <p:nvPr/>
        </p:nvSpPr>
        <p:spPr>
          <a:xfrm>
            <a:off x="7644170" y="7132558"/>
            <a:ext cx="6266974" cy="328732"/>
          </a:xfrm>
          <a:prstGeom prst="rect">
            <a:avLst/>
          </a:prstGeom>
          <a:noFill/>
          <a:ln/>
        </p:spPr>
        <p:txBody>
          <a:bodyPr wrap="none" lIns="0" tIns="0" rIns="0" bIns="0" rtlCol="0" anchor="t"/>
          <a:lstStyle/>
          <a:p>
            <a:pPr marL="0" indent="0" algn="l">
              <a:lnSpc>
                <a:spcPts val="2550"/>
              </a:lnSpc>
              <a:buNone/>
            </a:pPr>
            <a:r>
              <a:rPr lang="en-US" sz="1600" dirty="0">
                <a:solidFill>
                  <a:srgbClr val="D4D4D1"/>
                </a:solidFill>
                <a:latin typeface="Roboto" pitchFamily="34" charset="0"/>
                <a:ea typeface="Roboto" pitchFamily="34" charset="-122"/>
                <a:cs typeface="Roboto" pitchFamily="34" charset="-120"/>
              </a:rPr>
              <a:t>The payment is completed securely.</a:t>
            </a:r>
            <a:endParaRPr lang="en-US" sz="1600" dirty="0"/>
          </a:p>
        </p:txBody>
      </p:sp>
      <p:pic>
        <p:nvPicPr>
          <p:cNvPr id="22" name="Image 21">
            <a:extLst>
              <a:ext uri="{FF2B5EF4-FFF2-40B4-BE49-F238E27FC236}">
                <a16:creationId xmlns:a16="http://schemas.microsoft.com/office/drawing/2014/main" id="{D0A798BC-5B04-91A6-5D23-CBAEAF5204F3}"/>
              </a:ext>
            </a:extLst>
          </p:cNvPr>
          <p:cNvPicPr>
            <a:picLocks noChangeAspect="1"/>
          </p:cNvPicPr>
          <p:nvPr/>
        </p:nvPicPr>
        <p:blipFill>
          <a:blip r:embed="rId4"/>
          <a:stretch>
            <a:fillRect/>
          </a:stretch>
        </p:blipFill>
        <p:spPr>
          <a:xfrm>
            <a:off x="12530909" y="7687110"/>
            <a:ext cx="2000529" cy="4286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12463"/>
            <a:ext cx="10934224"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Intuitive Web Interface for Mobile Devices</a:t>
            </a:r>
            <a:endParaRPr lang="en-US" sz="4450" dirty="0"/>
          </a:p>
        </p:txBody>
      </p:sp>
      <p:sp>
        <p:nvSpPr>
          <p:cNvPr id="4" name="Text 1"/>
          <p:cNvSpPr/>
          <p:nvPr/>
        </p:nvSpPr>
        <p:spPr>
          <a:xfrm>
            <a:off x="793790" y="4561403"/>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PayCoin IC is optimised for mobile, ensuring seamless experience on smartphones. A user-friendly design simplifies navigation and transaction management. Access your crypto anytime, anywhere with PayCoin IC. We focus on ease of use for a broad audience.</a:t>
            </a:r>
            <a:endParaRPr lang="en-US" sz="1750" dirty="0"/>
          </a:p>
        </p:txBody>
      </p:sp>
      <p:pic>
        <p:nvPicPr>
          <p:cNvPr id="5" name="Image 1" descr="preencoded.png"/>
          <p:cNvPicPr>
            <a:picLocks noChangeAspect="1"/>
          </p:cNvPicPr>
          <p:nvPr/>
        </p:nvPicPr>
        <p:blipFill>
          <a:blip r:embed="rId4"/>
          <a:stretch>
            <a:fillRect/>
          </a:stretch>
        </p:blipFill>
        <p:spPr>
          <a:xfrm>
            <a:off x="793790" y="5905262"/>
            <a:ext cx="566976" cy="566976"/>
          </a:xfrm>
          <a:prstGeom prst="rect">
            <a:avLst/>
          </a:prstGeom>
        </p:spPr>
      </p:pic>
      <p:sp>
        <p:nvSpPr>
          <p:cNvPr id="6" name="Text 2"/>
          <p:cNvSpPr/>
          <p:nvPr/>
        </p:nvSpPr>
        <p:spPr>
          <a:xfrm>
            <a:off x="793790" y="66990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Security</a:t>
            </a:r>
            <a:endParaRPr lang="en-US" sz="2200" dirty="0"/>
          </a:p>
        </p:txBody>
      </p:sp>
      <p:sp>
        <p:nvSpPr>
          <p:cNvPr id="7" name="Text 3"/>
          <p:cNvSpPr/>
          <p:nvPr/>
        </p:nvSpPr>
        <p:spPr>
          <a:xfrm>
            <a:off x="793790" y="7189470"/>
            <a:ext cx="4120753"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Safe and secure transactions.</a:t>
            </a:r>
            <a:endParaRPr lang="en-US" sz="1750" dirty="0"/>
          </a:p>
        </p:txBody>
      </p:sp>
      <p:pic>
        <p:nvPicPr>
          <p:cNvPr id="8" name="Image 2" descr="preencoded.png"/>
          <p:cNvPicPr>
            <a:picLocks noChangeAspect="1"/>
          </p:cNvPicPr>
          <p:nvPr/>
        </p:nvPicPr>
        <p:blipFill>
          <a:blip r:embed="rId5"/>
          <a:stretch>
            <a:fillRect/>
          </a:stretch>
        </p:blipFill>
        <p:spPr>
          <a:xfrm>
            <a:off x="5254704" y="5905262"/>
            <a:ext cx="566976" cy="566976"/>
          </a:xfrm>
          <a:prstGeom prst="rect">
            <a:avLst/>
          </a:prstGeom>
        </p:spPr>
      </p:pic>
      <p:sp>
        <p:nvSpPr>
          <p:cNvPr id="9" name="Text 4"/>
          <p:cNvSpPr/>
          <p:nvPr/>
        </p:nvSpPr>
        <p:spPr>
          <a:xfrm>
            <a:off x="5254704" y="66990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Mobile-Friendly</a:t>
            </a:r>
            <a:endParaRPr lang="en-US" sz="2200" dirty="0"/>
          </a:p>
        </p:txBody>
      </p:sp>
      <p:sp>
        <p:nvSpPr>
          <p:cNvPr id="10" name="Text 5"/>
          <p:cNvSpPr/>
          <p:nvPr/>
        </p:nvSpPr>
        <p:spPr>
          <a:xfrm>
            <a:off x="5254704" y="7189470"/>
            <a:ext cx="4120872"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Optimized for mobile devices.</a:t>
            </a:r>
            <a:endParaRPr lang="en-US" sz="1750" dirty="0"/>
          </a:p>
        </p:txBody>
      </p:sp>
      <p:pic>
        <p:nvPicPr>
          <p:cNvPr id="11" name="Image 3" descr="preencoded.png"/>
          <p:cNvPicPr>
            <a:picLocks noChangeAspect="1"/>
          </p:cNvPicPr>
          <p:nvPr/>
        </p:nvPicPr>
        <p:blipFill>
          <a:blip r:embed="rId6"/>
          <a:stretch>
            <a:fillRect/>
          </a:stretch>
        </p:blipFill>
        <p:spPr>
          <a:xfrm>
            <a:off x="9715738" y="5905262"/>
            <a:ext cx="566976" cy="566976"/>
          </a:xfrm>
          <a:prstGeom prst="rect">
            <a:avLst/>
          </a:prstGeom>
        </p:spPr>
      </p:pic>
      <p:sp>
        <p:nvSpPr>
          <p:cNvPr id="12" name="Text 6"/>
          <p:cNvSpPr/>
          <p:nvPr/>
        </p:nvSpPr>
        <p:spPr>
          <a:xfrm>
            <a:off x="9715738" y="66990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Speed</a:t>
            </a:r>
            <a:endParaRPr lang="en-US" sz="2200" dirty="0"/>
          </a:p>
        </p:txBody>
      </p:sp>
      <p:sp>
        <p:nvSpPr>
          <p:cNvPr id="13" name="Text 7"/>
          <p:cNvSpPr/>
          <p:nvPr/>
        </p:nvSpPr>
        <p:spPr>
          <a:xfrm>
            <a:off x="9715738" y="7189470"/>
            <a:ext cx="4120753"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Fast payment processing.</a:t>
            </a:r>
            <a:endParaRPr lang="en-US" sz="1750" dirty="0"/>
          </a:p>
        </p:txBody>
      </p:sp>
      <p:pic>
        <p:nvPicPr>
          <p:cNvPr id="15" name="Image 14">
            <a:extLst>
              <a:ext uri="{FF2B5EF4-FFF2-40B4-BE49-F238E27FC236}">
                <a16:creationId xmlns:a16="http://schemas.microsoft.com/office/drawing/2014/main" id="{1698D998-058D-25C1-DD3F-CAD07CDFE59F}"/>
              </a:ext>
            </a:extLst>
          </p:cNvPr>
          <p:cNvPicPr>
            <a:picLocks noChangeAspect="1"/>
          </p:cNvPicPr>
          <p:nvPr/>
        </p:nvPicPr>
        <p:blipFill>
          <a:blip r:embed="rId7"/>
          <a:stretch>
            <a:fillRect/>
          </a:stretch>
        </p:blipFill>
        <p:spPr>
          <a:xfrm>
            <a:off x="12629871" y="7688461"/>
            <a:ext cx="2000529" cy="4286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174200"/>
            <a:ext cx="12254627"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Enhancing Financial Accessibility and Inclusion</a:t>
            </a:r>
            <a:endParaRPr lang="en-US" sz="4450" dirty="0"/>
          </a:p>
        </p:txBody>
      </p:sp>
      <p:sp>
        <p:nvSpPr>
          <p:cNvPr id="3" name="Text 1"/>
          <p:cNvSpPr/>
          <p:nvPr/>
        </p:nvSpPr>
        <p:spPr>
          <a:xfrm>
            <a:off x="793790" y="3336608"/>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PayCoin IC aims to bridge the financial gap for underserved communities. Low transaction fees and easy access make crypto payments viable for everyone. We promote financial inclusion by providing accessible digital payment options. This empowers users and drives economic growth.</a:t>
            </a:r>
            <a:endParaRPr lang="en-US" sz="1750" dirty="0"/>
          </a:p>
        </p:txBody>
      </p:sp>
      <p:sp>
        <p:nvSpPr>
          <p:cNvPr id="4" name="Text 2"/>
          <p:cNvSpPr/>
          <p:nvPr/>
        </p:nvSpPr>
        <p:spPr>
          <a:xfrm>
            <a:off x="793790" y="490728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Low Fees</a:t>
            </a:r>
            <a:endParaRPr lang="en-US" sz="2200" dirty="0"/>
          </a:p>
        </p:txBody>
      </p:sp>
      <p:sp>
        <p:nvSpPr>
          <p:cNvPr id="5" name="Text 3"/>
          <p:cNvSpPr/>
          <p:nvPr/>
        </p:nvSpPr>
        <p:spPr>
          <a:xfrm>
            <a:off x="793790" y="5488424"/>
            <a:ext cx="6244709"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Reduces financial barriers.</a:t>
            </a:r>
            <a:endParaRPr lang="en-US" sz="1750" dirty="0"/>
          </a:p>
        </p:txBody>
      </p:sp>
      <p:sp>
        <p:nvSpPr>
          <p:cNvPr id="6" name="Text 4"/>
          <p:cNvSpPr/>
          <p:nvPr/>
        </p:nvSpPr>
        <p:spPr>
          <a:xfrm>
            <a:off x="7599521" y="490728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Global Reach</a:t>
            </a:r>
            <a:endParaRPr lang="en-US" sz="2200" dirty="0"/>
          </a:p>
        </p:txBody>
      </p:sp>
      <p:sp>
        <p:nvSpPr>
          <p:cNvPr id="7" name="Text 5"/>
          <p:cNvSpPr/>
          <p:nvPr/>
        </p:nvSpPr>
        <p:spPr>
          <a:xfrm>
            <a:off x="7599521" y="5488424"/>
            <a:ext cx="6244709"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Enables cross-border transactions.</a:t>
            </a:r>
            <a:endParaRPr lang="en-US" sz="1750" dirty="0"/>
          </a:p>
        </p:txBody>
      </p:sp>
      <p:pic>
        <p:nvPicPr>
          <p:cNvPr id="9" name="Image 8">
            <a:extLst>
              <a:ext uri="{FF2B5EF4-FFF2-40B4-BE49-F238E27FC236}">
                <a16:creationId xmlns:a16="http://schemas.microsoft.com/office/drawing/2014/main" id="{4F1377E1-ACBD-3252-4816-23A36ADA5147}"/>
              </a:ext>
            </a:extLst>
          </p:cNvPr>
          <p:cNvPicPr>
            <a:picLocks noChangeAspect="1"/>
          </p:cNvPicPr>
          <p:nvPr/>
        </p:nvPicPr>
        <p:blipFill>
          <a:blip r:embed="rId3"/>
          <a:stretch>
            <a:fillRect/>
          </a:stretch>
        </p:blipFill>
        <p:spPr>
          <a:xfrm>
            <a:off x="12511455" y="7752277"/>
            <a:ext cx="2000529" cy="4286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20196"/>
          </a:xfrm>
          <a:prstGeom prst="rect">
            <a:avLst/>
          </a:prstGeom>
        </p:spPr>
      </p:pic>
      <p:sp>
        <p:nvSpPr>
          <p:cNvPr id="3" name="Text 0"/>
          <p:cNvSpPr/>
          <p:nvPr/>
        </p:nvSpPr>
        <p:spPr>
          <a:xfrm>
            <a:off x="705683" y="3277195"/>
            <a:ext cx="12040552" cy="630079"/>
          </a:xfrm>
          <a:prstGeom prst="rect">
            <a:avLst/>
          </a:prstGeom>
          <a:noFill/>
          <a:ln/>
        </p:spPr>
        <p:txBody>
          <a:bodyPr wrap="none" lIns="0" tIns="0" rIns="0" bIns="0" rtlCol="0" anchor="t"/>
          <a:lstStyle/>
          <a:p>
            <a:pPr marL="0" indent="0">
              <a:lnSpc>
                <a:spcPts val="4950"/>
              </a:lnSpc>
              <a:buNone/>
            </a:pPr>
            <a:r>
              <a:rPr lang="en-US" sz="3950" dirty="0">
                <a:solidFill>
                  <a:srgbClr val="F3F3F2"/>
                </a:solidFill>
                <a:latin typeface="IBM Plex Sans Medium" pitchFamily="34" charset="0"/>
                <a:ea typeface="IBM Plex Sans Medium" pitchFamily="34" charset="-122"/>
                <a:cs typeface="IBM Plex Sans Medium" pitchFamily="34" charset="-120"/>
              </a:rPr>
              <a:t>Building Trust and Transparency in Crypto Payments</a:t>
            </a:r>
            <a:endParaRPr lang="en-US" sz="3950" dirty="0"/>
          </a:p>
        </p:txBody>
      </p:sp>
      <p:sp>
        <p:nvSpPr>
          <p:cNvPr id="4" name="Text 1"/>
          <p:cNvSpPr/>
          <p:nvPr/>
        </p:nvSpPr>
        <p:spPr>
          <a:xfrm>
            <a:off x="705683" y="4209693"/>
            <a:ext cx="13219033" cy="644843"/>
          </a:xfrm>
          <a:prstGeom prst="rect">
            <a:avLst/>
          </a:prstGeom>
          <a:noFill/>
          <a:ln/>
        </p:spPr>
        <p:txBody>
          <a:bodyPr wrap="square" lIns="0" tIns="0" rIns="0" bIns="0" rtlCol="0" anchor="t"/>
          <a:lstStyle/>
          <a:p>
            <a:pPr marL="0" indent="0">
              <a:lnSpc>
                <a:spcPts val="2500"/>
              </a:lnSpc>
              <a:buNone/>
            </a:pPr>
            <a:r>
              <a:rPr lang="en-US" sz="1550" dirty="0">
                <a:solidFill>
                  <a:srgbClr val="D4D4D1"/>
                </a:solidFill>
                <a:latin typeface="Roboto" pitchFamily="34" charset="0"/>
                <a:ea typeface="Roboto" pitchFamily="34" charset="-122"/>
                <a:cs typeface="Roboto" pitchFamily="34" charset="-120"/>
              </a:rPr>
              <a:t>Transparency is key to establishing trust in digital transactions. Blockchain technology ensures all transactions are recorded immutably. PayCoin IC provides clear audit trails and enhances user confidence. We promote transparency and security in crypto payments.</a:t>
            </a:r>
            <a:endParaRPr lang="en-US" sz="1550" dirty="0"/>
          </a:p>
        </p:txBody>
      </p:sp>
      <p:pic>
        <p:nvPicPr>
          <p:cNvPr id="5" name="Image 1" descr="preencoded.png"/>
          <p:cNvPicPr>
            <a:picLocks noChangeAspect="1"/>
          </p:cNvPicPr>
          <p:nvPr/>
        </p:nvPicPr>
        <p:blipFill>
          <a:blip r:embed="rId4"/>
          <a:stretch>
            <a:fillRect/>
          </a:stretch>
        </p:blipFill>
        <p:spPr>
          <a:xfrm>
            <a:off x="705683" y="5081349"/>
            <a:ext cx="4406265" cy="806410"/>
          </a:xfrm>
          <a:prstGeom prst="rect">
            <a:avLst/>
          </a:prstGeom>
        </p:spPr>
      </p:pic>
      <p:sp>
        <p:nvSpPr>
          <p:cNvPr id="6" name="Text 2"/>
          <p:cNvSpPr/>
          <p:nvPr/>
        </p:nvSpPr>
        <p:spPr>
          <a:xfrm>
            <a:off x="907256" y="6190178"/>
            <a:ext cx="2520196" cy="315039"/>
          </a:xfrm>
          <a:prstGeom prst="rect">
            <a:avLst/>
          </a:prstGeom>
          <a:noFill/>
          <a:ln/>
        </p:spPr>
        <p:txBody>
          <a:bodyPr wrap="none" lIns="0" tIns="0" rIns="0" bIns="0" rtlCol="0" anchor="t"/>
          <a:lstStyle/>
          <a:p>
            <a:pPr marL="0" indent="0" algn="l">
              <a:lnSpc>
                <a:spcPts val="2450"/>
              </a:lnSpc>
              <a:buNone/>
            </a:pPr>
            <a:r>
              <a:rPr lang="en-US" sz="1950" dirty="0">
                <a:solidFill>
                  <a:srgbClr val="D4D4D1"/>
                </a:solidFill>
                <a:latin typeface="IBM Plex Sans Medium" pitchFamily="34" charset="0"/>
                <a:ea typeface="IBM Plex Sans Medium" pitchFamily="34" charset="-122"/>
                <a:cs typeface="IBM Plex Sans Medium" pitchFamily="34" charset="-120"/>
              </a:rPr>
              <a:t>Verification</a:t>
            </a:r>
            <a:endParaRPr lang="en-US" sz="1950" dirty="0"/>
          </a:p>
        </p:txBody>
      </p:sp>
      <p:sp>
        <p:nvSpPr>
          <p:cNvPr id="7" name="Text 3"/>
          <p:cNvSpPr/>
          <p:nvPr/>
        </p:nvSpPr>
        <p:spPr>
          <a:xfrm>
            <a:off x="907256" y="6626185"/>
            <a:ext cx="4003119" cy="322421"/>
          </a:xfrm>
          <a:prstGeom prst="rect">
            <a:avLst/>
          </a:prstGeom>
          <a:noFill/>
          <a:ln/>
        </p:spPr>
        <p:txBody>
          <a:bodyPr wrap="non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Transaction details are verified.</a:t>
            </a:r>
            <a:endParaRPr lang="en-US" sz="1550" dirty="0"/>
          </a:p>
        </p:txBody>
      </p:sp>
      <p:pic>
        <p:nvPicPr>
          <p:cNvPr id="8" name="Image 2" descr="preencoded.png"/>
          <p:cNvPicPr>
            <a:picLocks noChangeAspect="1"/>
          </p:cNvPicPr>
          <p:nvPr/>
        </p:nvPicPr>
        <p:blipFill>
          <a:blip r:embed="rId5"/>
          <a:stretch>
            <a:fillRect/>
          </a:stretch>
        </p:blipFill>
        <p:spPr>
          <a:xfrm>
            <a:off x="5111948" y="5081349"/>
            <a:ext cx="4406384" cy="806410"/>
          </a:xfrm>
          <a:prstGeom prst="rect">
            <a:avLst/>
          </a:prstGeom>
        </p:spPr>
      </p:pic>
      <p:sp>
        <p:nvSpPr>
          <p:cNvPr id="9" name="Text 4"/>
          <p:cNvSpPr/>
          <p:nvPr/>
        </p:nvSpPr>
        <p:spPr>
          <a:xfrm>
            <a:off x="5313521" y="6190178"/>
            <a:ext cx="2520196" cy="315039"/>
          </a:xfrm>
          <a:prstGeom prst="rect">
            <a:avLst/>
          </a:prstGeom>
          <a:noFill/>
          <a:ln/>
        </p:spPr>
        <p:txBody>
          <a:bodyPr wrap="none" lIns="0" tIns="0" rIns="0" bIns="0" rtlCol="0" anchor="t"/>
          <a:lstStyle/>
          <a:p>
            <a:pPr marL="0" indent="0" algn="l">
              <a:lnSpc>
                <a:spcPts val="2450"/>
              </a:lnSpc>
              <a:buNone/>
            </a:pPr>
            <a:r>
              <a:rPr lang="en-US" sz="1950" dirty="0">
                <a:solidFill>
                  <a:srgbClr val="D4D4D1"/>
                </a:solidFill>
                <a:latin typeface="IBM Plex Sans Medium" pitchFamily="34" charset="0"/>
                <a:ea typeface="IBM Plex Sans Medium" pitchFamily="34" charset="-122"/>
                <a:cs typeface="IBM Plex Sans Medium" pitchFamily="34" charset="-120"/>
              </a:rPr>
              <a:t>Recording</a:t>
            </a:r>
            <a:endParaRPr lang="en-US" sz="1950" dirty="0"/>
          </a:p>
        </p:txBody>
      </p:sp>
      <p:sp>
        <p:nvSpPr>
          <p:cNvPr id="10" name="Text 5"/>
          <p:cNvSpPr/>
          <p:nvPr/>
        </p:nvSpPr>
        <p:spPr>
          <a:xfrm>
            <a:off x="5313521" y="6626185"/>
            <a:ext cx="4003238" cy="644843"/>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The transaction is recorded on the blockchain.</a:t>
            </a:r>
            <a:endParaRPr lang="en-US" sz="1550" dirty="0"/>
          </a:p>
        </p:txBody>
      </p:sp>
      <p:pic>
        <p:nvPicPr>
          <p:cNvPr id="11" name="Image 3" descr="preencoded.png"/>
          <p:cNvPicPr>
            <a:picLocks noChangeAspect="1"/>
          </p:cNvPicPr>
          <p:nvPr/>
        </p:nvPicPr>
        <p:blipFill>
          <a:blip r:embed="rId6"/>
          <a:stretch>
            <a:fillRect/>
          </a:stretch>
        </p:blipFill>
        <p:spPr>
          <a:xfrm>
            <a:off x="9518333" y="5081349"/>
            <a:ext cx="4406384" cy="806410"/>
          </a:xfrm>
          <a:prstGeom prst="rect">
            <a:avLst/>
          </a:prstGeom>
        </p:spPr>
      </p:pic>
      <p:sp>
        <p:nvSpPr>
          <p:cNvPr id="12" name="Text 6"/>
          <p:cNvSpPr/>
          <p:nvPr/>
        </p:nvSpPr>
        <p:spPr>
          <a:xfrm>
            <a:off x="9719905" y="6190178"/>
            <a:ext cx="2520196" cy="315039"/>
          </a:xfrm>
          <a:prstGeom prst="rect">
            <a:avLst/>
          </a:prstGeom>
          <a:noFill/>
          <a:ln/>
        </p:spPr>
        <p:txBody>
          <a:bodyPr wrap="none" lIns="0" tIns="0" rIns="0" bIns="0" rtlCol="0" anchor="t"/>
          <a:lstStyle/>
          <a:p>
            <a:pPr marL="0" indent="0" algn="l">
              <a:lnSpc>
                <a:spcPts val="2450"/>
              </a:lnSpc>
              <a:buNone/>
            </a:pPr>
            <a:r>
              <a:rPr lang="en-US" sz="1950" dirty="0">
                <a:solidFill>
                  <a:srgbClr val="D4D4D1"/>
                </a:solidFill>
                <a:latin typeface="IBM Plex Sans Medium" pitchFamily="34" charset="0"/>
                <a:ea typeface="IBM Plex Sans Medium" pitchFamily="34" charset="-122"/>
                <a:cs typeface="IBM Plex Sans Medium" pitchFamily="34" charset="-120"/>
              </a:rPr>
              <a:t>Security</a:t>
            </a:r>
            <a:endParaRPr lang="en-US" sz="1950" dirty="0"/>
          </a:p>
        </p:txBody>
      </p:sp>
      <p:sp>
        <p:nvSpPr>
          <p:cNvPr id="13" name="Text 7"/>
          <p:cNvSpPr/>
          <p:nvPr/>
        </p:nvSpPr>
        <p:spPr>
          <a:xfrm>
            <a:off x="9719905" y="6626185"/>
            <a:ext cx="4003238" cy="322421"/>
          </a:xfrm>
          <a:prstGeom prst="rect">
            <a:avLst/>
          </a:prstGeom>
          <a:noFill/>
          <a:ln/>
        </p:spPr>
        <p:txBody>
          <a:bodyPr wrap="non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Ensuring security and trust for users.</a:t>
            </a:r>
            <a:endParaRPr lang="en-US" sz="1550" dirty="0"/>
          </a:p>
        </p:txBody>
      </p:sp>
      <p:pic>
        <p:nvPicPr>
          <p:cNvPr id="15" name="Image 14">
            <a:extLst>
              <a:ext uri="{FF2B5EF4-FFF2-40B4-BE49-F238E27FC236}">
                <a16:creationId xmlns:a16="http://schemas.microsoft.com/office/drawing/2014/main" id="{B432EB82-C775-1648-4176-EC2C9166F14B}"/>
              </a:ext>
            </a:extLst>
          </p:cNvPr>
          <p:cNvPicPr>
            <a:picLocks noChangeAspect="1"/>
          </p:cNvPicPr>
          <p:nvPr/>
        </p:nvPicPr>
        <p:blipFill>
          <a:blip r:embed="rId7"/>
          <a:stretch>
            <a:fillRect/>
          </a:stretch>
        </p:blipFill>
        <p:spPr>
          <a:xfrm>
            <a:off x="12521181" y="7650505"/>
            <a:ext cx="2000529" cy="4286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38607"/>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Conclusion: The Future of Seamless Crypto Transactions</a:t>
            </a:r>
            <a:endParaRPr lang="en-US" sz="4450" dirty="0"/>
          </a:p>
        </p:txBody>
      </p:sp>
      <p:sp>
        <p:nvSpPr>
          <p:cNvPr id="3" name="Text 1"/>
          <p:cNvSpPr/>
          <p:nvPr/>
        </p:nvSpPr>
        <p:spPr>
          <a:xfrm>
            <a:off x="793790" y="3109793"/>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PayCoin IC offers a user-friendly, secure, and accessible platform for RLUSD transactions. By leveraging XRPL and QR codes, we streamline payments. Join us in shaping the future of crypto payments. Our focus on innovation drives financial inclusion and empowers users.</a:t>
            </a:r>
            <a:endParaRPr lang="en-US" sz="1750" dirty="0"/>
          </a:p>
        </p:txBody>
      </p:sp>
      <p:pic>
        <p:nvPicPr>
          <p:cNvPr id="4" name="Image 0" descr="preencoded.png"/>
          <p:cNvPicPr>
            <a:picLocks noChangeAspect="1"/>
          </p:cNvPicPr>
          <p:nvPr/>
        </p:nvPicPr>
        <p:blipFill>
          <a:blip r:embed="rId3"/>
          <a:stretch>
            <a:fillRect/>
          </a:stretch>
        </p:blipFill>
        <p:spPr>
          <a:xfrm>
            <a:off x="2978348" y="4453652"/>
            <a:ext cx="2152055" cy="807958"/>
          </a:xfrm>
          <a:prstGeom prst="rect">
            <a:avLst/>
          </a:prstGeom>
        </p:spPr>
      </p:pic>
      <p:sp>
        <p:nvSpPr>
          <p:cNvPr id="5" name="Text 2"/>
          <p:cNvSpPr/>
          <p:nvPr/>
        </p:nvSpPr>
        <p:spPr>
          <a:xfrm>
            <a:off x="3969306" y="4717971"/>
            <a:ext cx="170140" cy="453509"/>
          </a:xfrm>
          <a:prstGeom prst="rect">
            <a:avLst/>
          </a:prstGeom>
          <a:noFill/>
          <a:ln/>
        </p:spPr>
        <p:txBody>
          <a:bodyPr wrap="none" lIns="0" tIns="0" rIns="0" bIns="0" rtlCol="0" anchor="t"/>
          <a:lstStyle/>
          <a:p>
            <a:pPr marL="0" indent="0" algn="ctr">
              <a:lnSpc>
                <a:spcPts val="3550"/>
              </a:lnSpc>
              <a:buNone/>
            </a:pPr>
            <a:r>
              <a:rPr lang="en-US" sz="2200" dirty="0">
                <a:solidFill>
                  <a:srgbClr val="D4D4D1"/>
                </a:solidFill>
                <a:latin typeface="IBM Plex Sans Medium" pitchFamily="34" charset="0"/>
                <a:ea typeface="IBM Plex Sans Medium" pitchFamily="34" charset="-122"/>
                <a:cs typeface="IBM Plex Sans Medium" pitchFamily="34" charset="-120"/>
              </a:rPr>
              <a:t>1</a:t>
            </a:r>
            <a:endParaRPr lang="en-US" sz="2200" dirty="0"/>
          </a:p>
        </p:txBody>
      </p:sp>
      <p:sp>
        <p:nvSpPr>
          <p:cNvPr id="6" name="Text 3"/>
          <p:cNvSpPr/>
          <p:nvPr/>
        </p:nvSpPr>
        <p:spPr>
          <a:xfrm>
            <a:off x="5357217" y="4680466"/>
            <a:ext cx="1182291"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Adoption</a:t>
            </a:r>
            <a:endParaRPr lang="en-US" sz="2200" dirty="0"/>
          </a:p>
        </p:txBody>
      </p:sp>
      <p:sp>
        <p:nvSpPr>
          <p:cNvPr id="7" name="Shape 4"/>
          <p:cNvSpPr/>
          <p:nvPr/>
        </p:nvSpPr>
        <p:spPr>
          <a:xfrm>
            <a:off x="5187077" y="5274707"/>
            <a:ext cx="8592860" cy="15240"/>
          </a:xfrm>
          <a:prstGeom prst="roundRect">
            <a:avLst>
              <a:gd name="adj" fmla="val 223256"/>
            </a:avLst>
          </a:prstGeom>
          <a:solidFill>
            <a:srgbClr val="61646A"/>
          </a:solidFill>
          <a:ln/>
        </p:spPr>
        <p:txBody>
          <a:bodyPr/>
          <a:lstStyle/>
          <a:p>
            <a:endParaRPr lang="fr-BE"/>
          </a:p>
        </p:txBody>
      </p:sp>
      <p:pic>
        <p:nvPicPr>
          <p:cNvPr id="8" name="Image 1" descr="preencoded.png"/>
          <p:cNvPicPr>
            <a:picLocks noChangeAspect="1"/>
          </p:cNvPicPr>
          <p:nvPr/>
        </p:nvPicPr>
        <p:blipFill>
          <a:blip r:embed="rId4"/>
          <a:stretch>
            <a:fillRect/>
          </a:stretch>
        </p:blipFill>
        <p:spPr>
          <a:xfrm>
            <a:off x="1902381" y="5318284"/>
            <a:ext cx="4304109" cy="807958"/>
          </a:xfrm>
          <a:prstGeom prst="rect">
            <a:avLst/>
          </a:prstGeom>
        </p:spPr>
      </p:pic>
      <p:sp>
        <p:nvSpPr>
          <p:cNvPr id="9" name="Text 5"/>
          <p:cNvSpPr/>
          <p:nvPr/>
        </p:nvSpPr>
        <p:spPr>
          <a:xfrm>
            <a:off x="3969306" y="5495449"/>
            <a:ext cx="170140" cy="453509"/>
          </a:xfrm>
          <a:prstGeom prst="rect">
            <a:avLst/>
          </a:prstGeom>
          <a:noFill/>
          <a:ln/>
        </p:spPr>
        <p:txBody>
          <a:bodyPr wrap="none" lIns="0" tIns="0" rIns="0" bIns="0" rtlCol="0" anchor="t"/>
          <a:lstStyle/>
          <a:p>
            <a:pPr marL="0" indent="0" algn="ctr">
              <a:lnSpc>
                <a:spcPts val="3550"/>
              </a:lnSpc>
              <a:buNone/>
            </a:pPr>
            <a:r>
              <a:rPr lang="en-US" sz="2200" dirty="0">
                <a:solidFill>
                  <a:srgbClr val="D4D4D1"/>
                </a:solidFill>
                <a:latin typeface="IBM Plex Sans Medium" pitchFamily="34" charset="0"/>
                <a:ea typeface="IBM Plex Sans Medium" pitchFamily="34" charset="-122"/>
                <a:cs typeface="IBM Plex Sans Medium" pitchFamily="34" charset="-120"/>
              </a:rPr>
              <a:t>2</a:t>
            </a:r>
            <a:endParaRPr lang="en-US" sz="2200" dirty="0"/>
          </a:p>
        </p:txBody>
      </p:sp>
      <p:sp>
        <p:nvSpPr>
          <p:cNvPr id="10" name="Text 6"/>
          <p:cNvSpPr/>
          <p:nvPr/>
        </p:nvSpPr>
        <p:spPr>
          <a:xfrm>
            <a:off x="6433304" y="5545098"/>
            <a:ext cx="1402437"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Innovation</a:t>
            </a:r>
            <a:endParaRPr lang="en-US" sz="2200" dirty="0"/>
          </a:p>
        </p:txBody>
      </p:sp>
      <p:sp>
        <p:nvSpPr>
          <p:cNvPr id="11" name="Shape 7"/>
          <p:cNvSpPr/>
          <p:nvPr/>
        </p:nvSpPr>
        <p:spPr>
          <a:xfrm>
            <a:off x="6263164" y="6139339"/>
            <a:ext cx="7516773" cy="15240"/>
          </a:xfrm>
          <a:prstGeom prst="roundRect">
            <a:avLst>
              <a:gd name="adj" fmla="val 223256"/>
            </a:avLst>
          </a:prstGeom>
          <a:solidFill>
            <a:srgbClr val="61646A"/>
          </a:solidFill>
          <a:ln/>
        </p:spPr>
        <p:txBody>
          <a:bodyPr/>
          <a:lstStyle/>
          <a:p>
            <a:endParaRPr lang="fr-BE"/>
          </a:p>
        </p:txBody>
      </p:sp>
      <p:pic>
        <p:nvPicPr>
          <p:cNvPr id="12" name="Image 2" descr="preencoded.png"/>
          <p:cNvPicPr>
            <a:picLocks noChangeAspect="1"/>
          </p:cNvPicPr>
          <p:nvPr/>
        </p:nvPicPr>
        <p:blipFill>
          <a:blip r:embed="rId5"/>
          <a:stretch>
            <a:fillRect/>
          </a:stretch>
        </p:blipFill>
        <p:spPr>
          <a:xfrm>
            <a:off x="826294" y="6182916"/>
            <a:ext cx="6456164" cy="807958"/>
          </a:xfrm>
          <a:prstGeom prst="rect">
            <a:avLst/>
          </a:prstGeom>
        </p:spPr>
      </p:pic>
      <p:sp>
        <p:nvSpPr>
          <p:cNvPr id="13" name="Text 8"/>
          <p:cNvSpPr/>
          <p:nvPr/>
        </p:nvSpPr>
        <p:spPr>
          <a:xfrm>
            <a:off x="3969187" y="6360081"/>
            <a:ext cx="170140" cy="453509"/>
          </a:xfrm>
          <a:prstGeom prst="rect">
            <a:avLst/>
          </a:prstGeom>
          <a:noFill/>
          <a:ln/>
        </p:spPr>
        <p:txBody>
          <a:bodyPr wrap="none" lIns="0" tIns="0" rIns="0" bIns="0" rtlCol="0" anchor="t"/>
          <a:lstStyle/>
          <a:p>
            <a:pPr marL="0" indent="0" algn="ctr">
              <a:lnSpc>
                <a:spcPts val="3550"/>
              </a:lnSpc>
              <a:buNone/>
            </a:pPr>
            <a:r>
              <a:rPr lang="en-US" sz="2200" dirty="0">
                <a:solidFill>
                  <a:srgbClr val="D4D4D1"/>
                </a:solidFill>
                <a:latin typeface="IBM Plex Sans Medium" pitchFamily="34" charset="0"/>
                <a:ea typeface="IBM Plex Sans Medium" pitchFamily="34" charset="-122"/>
                <a:cs typeface="IBM Plex Sans Medium" pitchFamily="34" charset="-120"/>
              </a:rPr>
              <a:t>3</a:t>
            </a:r>
            <a:endParaRPr lang="en-US" sz="2200" dirty="0"/>
          </a:p>
        </p:txBody>
      </p:sp>
      <p:sp>
        <p:nvSpPr>
          <p:cNvPr id="14" name="Text 9"/>
          <p:cNvSpPr/>
          <p:nvPr/>
        </p:nvSpPr>
        <p:spPr>
          <a:xfrm>
            <a:off x="7509272" y="6409730"/>
            <a:ext cx="1630561"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Accessibility</a:t>
            </a:r>
            <a:endParaRPr lang="en-US" sz="2200" dirty="0"/>
          </a:p>
        </p:txBody>
      </p:sp>
      <p:pic>
        <p:nvPicPr>
          <p:cNvPr id="16" name="Image 15">
            <a:extLst>
              <a:ext uri="{FF2B5EF4-FFF2-40B4-BE49-F238E27FC236}">
                <a16:creationId xmlns:a16="http://schemas.microsoft.com/office/drawing/2014/main" id="{CA478CC4-BB55-3B4D-370C-22606C0A2EB3}"/>
              </a:ext>
            </a:extLst>
          </p:cNvPr>
          <p:cNvPicPr>
            <a:picLocks noChangeAspect="1"/>
          </p:cNvPicPr>
          <p:nvPr/>
        </p:nvPicPr>
        <p:blipFill>
          <a:blip r:embed="rId6"/>
          <a:stretch>
            <a:fillRect/>
          </a:stretch>
        </p:blipFill>
        <p:spPr>
          <a:xfrm>
            <a:off x="12629871" y="7714033"/>
            <a:ext cx="2000529" cy="42868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541</Words>
  <Application>Microsoft Office PowerPoint</Application>
  <PresentationFormat>Personnalisé</PresentationFormat>
  <Paragraphs>70</Paragraphs>
  <Slides>8</Slides>
  <Notes>8</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8</vt:i4>
      </vt:variant>
    </vt:vector>
  </HeadingPairs>
  <TitlesOfParts>
    <vt:vector size="12" baseType="lpstr">
      <vt:lpstr>IBM Plex Sans Medium</vt:lpstr>
      <vt:lpstr>Arial</vt:lpstr>
      <vt:lpstr>Roboto</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DEVRIES Hugo</cp:lastModifiedBy>
  <cp:revision>2</cp:revision>
  <dcterms:created xsi:type="dcterms:W3CDTF">2025-02-09T12:57:56Z</dcterms:created>
  <dcterms:modified xsi:type="dcterms:W3CDTF">2025-02-09T13:01:00Z</dcterms:modified>
</cp:coreProperties>
</file>